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 b="def" i="def"/>
      <a:tcStyle>
        <a:tcBdr/>
        <a:fill>
          <a:solidFill>
            <a:srgbClr val="FCE9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9" name="Shape 12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  <a:lvl2pPr marL="1025769" indent="-390769" algn="ctr">
              <a:spcBef>
                <a:spcPts val="0"/>
              </a:spcBef>
              <a:defRPr i="1" sz="3200"/>
            </a:lvl2pPr>
            <a:lvl3pPr marL="1660769" indent="-390769" algn="ctr">
              <a:spcBef>
                <a:spcPts val="0"/>
              </a:spcBef>
              <a:defRPr i="1" sz="3200"/>
            </a:lvl3pPr>
            <a:lvl4pPr marL="2295769" indent="-390769" algn="ctr">
              <a:spcBef>
                <a:spcPts val="0"/>
              </a:spcBef>
              <a:defRPr i="1" sz="3200"/>
            </a:lvl4pPr>
            <a:lvl5pPr marL="2930769" indent="-390769" algn="ctr">
              <a:spcBef>
                <a:spcPts val="0"/>
              </a:spcBef>
              <a:defRPr i="1"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“Type a quote here.”"/>
          <p:cNvSpPr txBox="1"/>
          <p:nvPr>
            <p:ph type="body" sz="quarter" idx="21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532241774_2880x1920.jpg"/>
          <p:cNvSpPr/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Rectangle"/>
          <p:cNvGrpSpPr/>
          <p:nvPr/>
        </p:nvGrpSpPr>
        <p:grpSpPr>
          <a:xfrm>
            <a:off x="-25693" y="-1"/>
            <a:ext cx="24435386" cy="1800001"/>
            <a:chOff x="0" y="0"/>
            <a:chExt cx="24435384" cy="1800000"/>
          </a:xfrm>
        </p:grpSpPr>
        <p:sp>
          <p:nvSpPr>
            <p:cNvPr id="117" name="Rectangle"/>
            <p:cNvSpPr/>
            <p:nvPr/>
          </p:nvSpPr>
          <p:spPr>
            <a:xfrm>
              <a:off x="-1" y="0"/>
              <a:ext cx="24435386" cy="1800001"/>
            </a:xfrm>
            <a:prstGeom prst="rect">
              <a:avLst/>
            </a:prstGeom>
            <a:solidFill>
              <a:srgbClr val="009DE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R="75026" indent="292875" algn="l" defTabSz="1696640">
                <a:defRPr sz="60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18" name="Text"/>
            <p:cNvSpPr txBox="1"/>
            <p:nvPr/>
          </p:nvSpPr>
          <p:spPr>
            <a:xfrm>
              <a:off x="-1" y="372554"/>
              <a:ext cx="24435386" cy="10548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89296" tIns="89296" rIns="89296" bIns="89296" numCol="1" anchor="ctr">
              <a:spAutoFit/>
            </a:bodyPr>
            <a:lstStyle>
              <a:lvl1pPr marR="75026" indent="367902" algn="l" defTabSz="1696640">
                <a:defRPr sz="60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/>
              <a:r>
                <a:t> </a:t>
              </a:r>
            </a:p>
          </p:txBody>
        </p:sp>
      </p:grpSp>
      <p:sp>
        <p:nvSpPr>
          <p:cNvPr id="120" name="Author’s name | GoLP All-Hands Meeting| Month xx, 2021"/>
          <p:cNvSpPr txBox="1"/>
          <p:nvPr/>
        </p:nvSpPr>
        <p:spPr>
          <a:xfrm>
            <a:off x="15184618" y="13139004"/>
            <a:ext cx="9054705" cy="49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algn="r" defTabSz="642937">
              <a:lnSpc>
                <a:spcPts val="2800"/>
              </a:lnSpc>
              <a:tabLst>
                <a:tab pos="1498600" algn="l"/>
                <a:tab pos="6553200" algn="l"/>
              </a:tabLst>
              <a:defRPr sz="2400">
                <a:solidFill>
                  <a:srgbClr val="009DE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Estêvão Gomes | GoLP Brown Bag Meeting | January 11, 2024 </a:t>
            </a:r>
          </a:p>
        </p:txBody>
      </p:sp>
      <p:pic>
        <p:nvPicPr>
          <p:cNvPr id="121" name="IST_A_RGB_NEG.png" descr="IST_A_RGB_NEG.png"/>
          <p:cNvPicPr>
            <a:picLocks noChangeAspect="1"/>
          </p:cNvPicPr>
          <p:nvPr/>
        </p:nvPicPr>
        <p:blipFill>
          <a:blip r:embed="rId2">
            <a:extLst/>
          </a:blip>
          <a:srcRect l="17253" t="30113" r="17253" b="30113"/>
          <a:stretch>
            <a:fillRect/>
          </a:stretch>
        </p:blipFill>
        <p:spPr>
          <a:xfrm>
            <a:off x="20700000" y="252000"/>
            <a:ext cx="3240002" cy="1390464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lide Number"/>
          <p:cNvSpPr txBox="1"/>
          <p:nvPr>
            <p:ph type="sldNum" sz="quarter" idx="2"/>
          </p:nvPr>
        </p:nvSpPr>
        <p:spPr>
          <a:xfrm>
            <a:off x="11979672" y="13037343"/>
            <a:ext cx="424657" cy="461884"/>
          </a:xfrm>
          <a:prstGeom prst="rect">
            <a:avLst/>
          </a:prstGeom>
        </p:spPr>
        <p:txBody>
          <a:bodyPr lIns="53577" tIns="53577" rIns="53577" bIns="53577"/>
          <a:lstStyle>
            <a:lvl1pPr defTabSz="642937">
              <a:lnSpc>
                <a:spcPts val="2800"/>
              </a:lnSpc>
              <a:tabLst>
                <a:tab pos="1498600" algn="l"/>
              </a:tabLst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532241774_2880x1920.jpg"/>
          <p:cNvSpPr/>
          <p:nvPr>
            <p:ph type="pic" idx="21"/>
          </p:nvPr>
        </p:nvSpPr>
        <p:spPr>
          <a:xfrm>
            <a:off x="3125967" y="-393700"/>
            <a:ext cx="18135603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35000" y="114554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532204087_1355x1355.jpg"/>
          <p:cNvSpPr/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532205080_1647x1098.jpg"/>
          <p:cNvSpPr/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532205080_1647x1098.jpg"/>
          <p:cNvSpPr/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532204087_1355x1355.jpg"/>
          <p:cNvSpPr/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532241774_2880x1920.jpg"/>
          <p:cNvSpPr/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761153" marR="0" indent="-586153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396153" marR="0" indent="-586153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5031153" marR="0" indent="-586153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666153" marR="0" indent="-586153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Rectangle"/>
          <p:cNvGrpSpPr/>
          <p:nvPr/>
        </p:nvGrpSpPr>
        <p:grpSpPr>
          <a:xfrm>
            <a:off x="-25693" y="-1"/>
            <a:ext cx="24435386" cy="1800001"/>
            <a:chOff x="0" y="0"/>
            <a:chExt cx="24435384" cy="1800000"/>
          </a:xfrm>
        </p:grpSpPr>
        <p:sp>
          <p:nvSpPr>
            <p:cNvPr id="131" name="Rectangle"/>
            <p:cNvSpPr/>
            <p:nvPr/>
          </p:nvSpPr>
          <p:spPr>
            <a:xfrm>
              <a:off x="-1" y="0"/>
              <a:ext cx="24435386" cy="1800001"/>
            </a:xfrm>
            <a:prstGeom prst="rect">
              <a:avLst/>
            </a:prstGeom>
            <a:solidFill>
              <a:srgbClr val="009DE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R="75026" indent="292875" algn="l" defTabSz="1696640">
                <a:defRPr sz="60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32" name="Text"/>
            <p:cNvSpPr txBox="1"/>
            <p:nvPr/>
          </p:nvSpPr>
          <p:spPr>
            <a:xfrm>
              <a:off x="-1" y="372554"/>
              <a:ext cx="24435386" cy="10548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89296" tIns="89296" rIns="89296" bIns="89296" numCol="1" anchor="ctr">
              <a:spAutoFit/>
            </a:bodyPr>
            <a:lstStyle>
              <a:lvl1pPr marR="75026" indent="367902" algn="l" defTabSz="1696640">
                <a:defRPr sz="60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/>
              <a:r>
                <a:t> </a:t>
              </a:r>
            </a:p>
          </p:txBody>
        </p:sp>
      </p:grpSp>
      <p:pic>
        <p:nvPicPr>
          <p:cNvPr id="134" name="IST_A_RGB_NEG.png" descr="IST_A_RGB_NEG.png"/>
          <p:cNvPicPr>
            <a:picLocks noChangeAspect="1"/>
          </p:cNvPicPr>
          <p:nvPr/>
        </p:nvPicPr>
        <p:blipFill>
          <a:blip r:embed="rId2">
            <a:extLst/>
          </a:blip>
          <a:srcRect l="17253" t="30113" r="17253" b="30113"/>
          <a:stretch>
            <a:fillRect/>
          </a:stretch>
        </p:blipFill>
        <p:spPr>
          <a:xfrm>
            <a:off x="20700000" y="252000"/>
            <a:ext cx="3240002" cy="1390464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Remember: style your slide as a mini-talk whenever possible"/>
          <p:cNvSpPr txBox="1"/>
          <p:nvPr/>
        </p:nvSpPr>
        <p:spPr>
          <a:xfrm>
            <a:off x="940104" y="3179035"/>
            <a:ext cx="6403215" cy="911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algn="l" defTabSz="642937">
              <a:lnSpc>
                <a:spcPts val="6000"/>
              </a:lnSpc>
              <a:tabLst>
                <a:tab pos="1498600" algn="l"/>
              </a:tabLst>
              <a:defRPr sz="5000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How PySR works:</a:t>
            </a:r>
          </a:p>
        </p:txBody>
      </p:sp>
      <p:sp>
        <p:nvSpPr>
          <p:cNvPr id="136" name="PySR is a Symbolic Regression library — a regression that uses any unary or binary operators and returns the best fit it finds with those operators.…"/>
          <p:cNvSpPr txBox="1"/>
          <p:nvPr/>
        </p:nvSpPr>
        <p:spPr>
          <a:xfrm>
            <a:off x="967381" y="5146936"/>
            <a:ext cx="9838102" cy="5729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PySR is a Symbolic Regression library — a regression that uses any unary or binary operators and returns the best fit it finds with those operators.</a:t>
            </a:r>
          </a:p>
          <a:p>
            <a:pPr algn="l"/>
          </a:p>
          <a:p>
            <a:pPr algn="l"/>
            <a:r>
              <a:t>PySR is a multi-population evolutionary algorithm trained by “natural” selection (minimising the loss). The different populations also interact with exchanges of branches, enabling the fit to surpass any local minima.</a:t>
            </a:r>
          </a:p>
          <a:p>
            <a:pPr algn="l"/>
          </a:p>
          <a:p>
            <a:pPr algn="l"/>
            <a:r>
              <a:t>The algorithm, then, chooses the equation based on a the log-loss complexity curve, meaning a lower complexity may be chosen even with a higher loss.</a:t>
            </a:r>
          </a:p>
        </p:txBody>
      </p:sp>
      <p:pic>
        <p:nvPicPr>
          <p:cNvPr id="137" name="238191929-c8511a49-b408-488f-8f18-b1749078268f.mp4" descr="238191929-c8511a49-b408-488f-8f18-b1749078268f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1202564" y="4489951"/>
            <a:ext cx="12521454" cy="7043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Screenshot 2024-01-09 at 18.49.26.png" descr="Screenshot 2024-01-09 at 18.49.2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049457" y="4092537"/>
            <a:ext cx="10675269" cy="78381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Screenshot 2024-01-09 at 18.42.42.png" descr="Screenshot 2024-01-09 at 18.42.42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171140" y="5087362"/>
            <a:ext cx="10109545" cy="5848499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Key message / summary of my recent work…"/>
          <p:cNvSpPr txBox="1"/>
          <p:nvPr/>
        </p:nvSpPr>
        <p:spPr>
          <a:xfrm>
            <a:off x="18000" y="399638"/>
            <a:ext cx="17422043" cy="1095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 marR="75026" indent="367903" algn="l" defTabSz="1696640">
              <a:defRPr sz="65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Using Symbolic Regression to Analyse Plasma Data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xit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mediacall" nodeType="afterEffect" presetSubtype="0" presetID="1" grpId="5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0000" fill="hold"/>
                                        <p:tgtEl>
                                          <p:spTgt spid="1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xit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26" fill="hold" display="0">
                  <p:stCondLst>
                    <p:cond delay="indefinite"/>
                  </p:stCondLst>
                </p:cTn>
                <p:tgtEl>
                  <p:spTgt spid="137"/>
                </p:tgtEl>
              </p:cMediaNode>
            </p:video>
            <p:seq concurrent="1" prevAc="none" nextAc="seek">
              <p:cTn id="27" evtFilter="cancelBubble" nodeType="interactiveSeq" restart="whenNotActive" fill="hold">
                <p:stCondLst>
                  <p:cond delay="0" evt="onClick">
                    <p:tgtEl>
                      <p:spTgt spid="137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37"/>
                  </p:tgtEl>
                </p:cond>
              </p:nextCondLst>
            </p:seq>
          </p:childTnLst>
        </p:cTn>
      </p:par>
    </p:tnLst>
    <p:bldLst>
      <p:bldP build="whole" bldLvl="1" animBg="1" rev="0" advAuto="0" spid="138" grpId="1"/>
      <p:bldP build="whole" bldLvl="1" animBg="1" rev="0" advAuto="0" spid="137" grpId="4"/>
      <p:bldP build="whole" bldLvl="1" animBg="1" rev="0" advAuto="0" spid="139" grpId="2"/>
      <p:bldP build="whole" bldLvl="1" animBg="1" rev="0" advAuto="0" spid="139" grpId="3"/>
      <p:bldP build="whole" bldLvl="1" animBg="1" rev="0" advAuto="0" spid="133" grpId="6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Key message / summary of my recent work…"/>
          <p:cNvSpPr txBox="1"/>
          <p:nvPr/>
        </p:nvSpPr>
        <p:spPr>
          <a:xfrm>
            <a:off x="18000" y="399638"/>
            <a:ext cx="9055391" cy="1095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 marR="75026" indent="367903" algn="l" defTabSz="1696640">
              <a:defRPr sz="65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How PySR actually works</a:t>
            </a:r>
          </a:p>
        </p:txBody>
      </p:sp>
      <p:sp>
        <p:nvSpPr>
          <p:cNvPr id="143" name="To understand how to work with the library, I first did a scan with the main parameters PySR uses:…"/>
          <p:cNvSpPr txBox="1"/>
          <p:nvPr/>
        </p:nvSpPr>
        <p:spPr>
          <a:xfrm>
            <a:off x="766190" y="3008654"/>
            <a:ext cx="22851619" cy="7698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To understand how to work with the library, I first did a scan with the main parameters PySR uses:</a:t>
            </a:r>
          </a:p>
          <a:p>
            <a:pPr algn="l"/>
          </a:p>
          <a:p>
            <a:pPr marL="300789" indent="-300789" algn="l">
              <a:buSzPct val="100000"/>
              <a:buChar char="-"/>
              <a:defRPr b="1">
                <a:latin typeface="+mn-lt"/>
                <a:ea typeface="+mn-ea"/>
                <a:cs typeface="+mn-cs"/>
                <a:sym typeface="Helvetica Neue"/>
              </a:defRPr>
            </a:pPr>
            <a:r>
              <a:t>Seed</a:t>
            </a:r>
          </a:p>
          <a:p>
            <a:pPr lvl="1" indent="228600" algn="l"/>
            <a:r>
              <a:t> For a practical number of iterations (&lt;100) there is a high dependency on the chosen seed.</a:t>
            </a:r>
          </a:p>
          <a:p>
            <a:pPr lvl="1" indent="228600" algn="l"/>
          </a:p>
          <a:p>
            <a:pPr marL="300789" indent="-300789" algn="l">
              <a:buSzPct val="100000"/>
              <a:buChar char="-"/>
              <a:defRPr b="1">
                <a:latin typeface="+mn-lt"/>
                <a:ea typeface="+mn-ea"/>
                <a:cs typeface="+mn-cs"/>
                <a:sym typeface="Helvetica Neue"/>
              </a:defRPr>
            </a:pPr>
            <a:r>
              <a:t>Error</a:t>
            </a:r>
          </a:p>
          <a:p>
            <a:pPr lvl="1" indent="228600" algn="l"/>
            <a:r>
              <a:t> PySR has no problem dealing with small errors (</a:t>
            </a:r>
            <a14:m>
              <m:oMath>
                <m:r>
                  <a:rPr xmlns:a="http://schemas.openxmlformats.org/drawingml/2006/main" sz="3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≤</m:t>
                </m:r>
              </m:oMath>
            </a14:m>
            <a:r>
              <a:t> 1%). With </a:t>
            </a:r>
            <a:r>
              <a:rPr>
                <a:solidFill>
                  <a:srgbClr val="30D0E4"/>
                </a:solidFill>
              </a:rPr>
              <a:t>denoise</a:t>
            </a:r>
            <a:r>
              <a:t> = </a:t>
            </a:r>
            <a:r>
              <a:rPr>
                <a:solidFill>
                  <a:srgbClr val="2B41FF"/>
                </a:solidFill>
              </a:rPr>
              <a:t>True </a:t>
            </a:r>
            <a:r>
              <a:t>we can deal with higher errors (</a:t>
            </a:r>
            <a14:m>
              <m:oMath>
                <m:r>
                  <a:rPr xmlns:a="http://schemas.openxmlformats.org/drawingml/2006/main" sz="3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≤</m:t>
                </m:r>
              </m:oMath>
            </a14:m>
            <a:r>
              <a:t> 10%)</a:t>
            </a:r>
          </a:p>
          <a:p>
            <a:pPr lvl="1" indent="228600" algn="l"/>
          </a:p>
          <a:p>
            <a:pPr marL="300789" indent="-300789" algn="l">
              <a:buSzPct val="100000"/>
              <a:buChar char="-"/>
              <a:defRPr b="1">
                <a:latin typeface="+mn-lt"/>
                <a:ea typeface="+mn-ea"/>
                <a:cs typeface="+mn-cs"/>
                <a:sym typeface="Helvetica Neue"/>
              </a:defRPr>
            </a:pPr>
            <a:r>
              <a:t>Iterations and populations</a:t>
            </a:r>
          </a:p>
          <a:p>
            <a:pPr lvl="1" indent="228600" algn="l">
              <a:defRPr b="1">
                <a:latin typeface="+mn-lt"/>
                <a:ea typeface="+mn-ea"/>
                <a:cs typeface="+mn-cs"/>
                <a:sym typeface="Helvetica Neue"/>
              </a:defRPr>
            </a:pPr>
            <a:r>
              <a:t> </a:t>
            </a:r>
            <a:r>
              <a:rPr b="0">
                <a:latin typeface="Helvetica Neue Medium"/>
                <a:ea typeface="Helvetica Neue Medium"/>
                <a:cs typeface="Helvetica Neue Medium"/>
                <a:sym typeface="Helvetica Neue Medium"/>
              </a:rPr>
              <a:t>A good number os populations is 2x or 3x the amount of cores available. Of course the amount of Iterations will improve the fit,</a:t>
            </a:r>
            <a:endParaRPr b="0"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lvl="1" indent="228600" algn="l">
              <a:defRPr b="1">
                <a:latin typeface="+mn-lt"/>
                <a:ea typeface="+mn-ea"/>
                <a:cs typeface="+mn-cs"/>
                <a:sym typeface="Helvetica Neue"/>
              </a:defRPr>
            </a:pPr>
            <a:r>
              <a:rPr b="0">
                <a:latin typeface="Helvetica Neue Medium"/>
                <a:ea typeface="Helvetica Neue Medium"/>
                <a:cs typeface="Helvetica Neue Medium"/>
                <a:sym typeface="Helvetica Neue Medium"/>
              </a:rPr>
              <a:t> usually until a certain point. What I like to do is set the iterations to 10.000.000 and set a maximum amount of time (e.g. 2 hours)</a:t>
            </a:r>
            <a:endParaRPr b="0"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lvl="1" indent="228600" algn="l">
              <a:defRPr b="1"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L="300789" indent="-300789" algn="l">
              <a:buSzPct val="100000"/>
              <a:buChar char="-"/>
              <a:defRPr b="1">
                <a:latin typeface="+mn-lt"/>
                <a:ea typeface="+mn-ea"/>
                <a:cs typeface="+mn-cs"/>
                <a:sym typeface="Helvetica Neue"/>
              </a:defRPr>
            </a:pPr>
            <a:r>
              <a:t> Number of points</a:t>
            </a:r>
          </a:p>
          <a:p>
            <a:pPr lvl="1" indent="228600" algn="l">
              <a:defRPr b="1">
                <a:latin typeface="+mn-lt"/>
                <a:ea typeface="+mn-ea"/>
                <a:cs typeface="+mn-cs"/>
                <a:sym typeface="Helvetica Neue"/>
              </a:defRPr>
            </a:pPr>
            <a:r>
              <a:t> </a:t>
            </a:r>
            <a:r>
              <a:rPr b="0">
                <a:latin typeface="Helvetica Neue Medium"/>
                <a:ea typeface="Helvetica Neue Medium"/>
                <a:cs typeface="Helvetica Neue Medium"/>
                <a:sym typeface="Helvetica Neue Medium"/>
              </a:rPr>
              <a:t>A good amount of data is 1000 points. For less data the algorithm can also perform well but not as good. If the data is much</a:t>
            </a:r>
            <a:endParaRPr b="0"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lvl="1" indent="228600" algn="l">
              <a:defRPr b="1">
                <a:latin typeface="+mn-lt"/>
                <a:ea typeface="+mn-ea"/>
                <a:cs typeface="+mn-cs"/>
                <a:sym typeface="Helvetica Neue"/>
              </a:defRPr>
            </a:pPr>
            <a:r>
              <a:rPr b="0">
                <a:latin typeface="Helvetica Neue Medium"/>
                <a:ea typeface="Helvetica Neue Medium"/>
                <a:cs typeface="Helvetica Neue Medium"/>
                <a:sym typeface="Helvetica Neue Medium"/>
              </a:rPr>
              <a:t> larger than 1000 it can be a good idea to divide the dataset in sets of data with 1000 points (to run in parallel and to have more</a:t>
            </a:r>
            <a:endParaRPr b="0"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lvl="1" indent="228600" algn="l">
              <a:defRPr b="1">
                <a:latin typeface="+mn-lt"/>
                <a:ea typeface="+mn-ea"/>
                <a:cs typeface="+mn-cs"/>
                <a:sym typeface="Helvetica Neue"/>
              </a:defRPr>
            </a:pPr>
            <a:r>
              <a:rPr b="0">
                <a:latin typeface="Helvetica Neue Medium"/>
                <a:ea typeface="Helvetica Neue Medium"/>
                <a:cs typeface="Helvetica Neue Medium"/>
                <a:sym typeface="Helvetica Neue Medium"/>
              </a:rPr>
              <a:t> populations)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Key message / summary of my recent work…"/>
          <p:cNvSpPr txBox="1"/>
          <p:nvPr/>
        </p:nvSpPr>
        <p:spPr>
          <a:xfrm>
            <a:off x="18000" y="399638"/>
            <a:ext cx="4198726" cy="1095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 marR="75026" indent="367903" algn="l" defTabSz="1696640">
              <a:defRPr sz="65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Next steps</a:t>
            </a:r>
          </a:p>
        </p:txBody>
      </p:sp>
      <p:sp>
        <p:nvSpPr>
          <p:cNvPr id="146" name="Equation"/>
          <p:cNvSpPr txBox="1"/>
          <p:nvPr/>
        </p:nvSpPr>
        <p:spPr>
          <a:xfrm>
            <a:off x="11583703" y="5779961"/>
            <a:ext cx="2928191" cy="33945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e>
                    <m:sup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0.0027</m:t>
                  </m:r>
                  <m:sSup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p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oMath>
              </m:oMathPara>
            </a14:m>
            <a:endParaRPr sz="3000"/>
          </a:p>
        </p:txBody>
      </p:sp>
      <p:sp>
        <p:nvSpPr>
          <p:cNvPr id="147" name="Equation"/>
          <p:cNvSpPr txBox="1"/>
          <p:nvPr/>
        </p:nvSpPr>
        <p:spPr>
          <a:xfrm>
            <a:off x="12018837" y="7119958"/>
            <a:ext cx="2011872" cy="46939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ω</m:t>
                  </m:r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ad>
                    <m:radPr>
                      <m:ctrlP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degHide m:val="on"/>
                    </m:radPr>
                    <m:deg/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e>
                          <m:r>
                            <a:rPr xmlns:a="http://schemas.openxmlformats.org/drawingml/2006/ma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a:rPr xmlns:a="http://schemas.openxmlformats.org/drawingml/2006/ma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e>
                  </m:rad>
                </m:oMath>
              </m:oMathPara>
            </a14:m>
            <a:endParaRPr sz="3000"/>
          </a:p>
        </p:txBody>
      </p:sp>
      <p:sp>
        <p:nvSpPr>
          <p:cNvPr id="148" name="Plasma Oscillations"/>
          <p:cNvSpPr txBox="1"/>
          <p:nvPr/>
        </p:nvSpPr>
        <p:spPr>
          <a:xfrm>
            <a:off x="4656210" y="5752264"/>
            <a:ext cx="3722594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Plasma Oscillations</a:t>
            </a:r>
          </a:p>
        </p:txBody>
      </p:sp>
      <p:sp>
        <p:nvSpPr>
          <p:cNvPr id="149" name="Ordinary Waves"/>
          <p:cNvSpPr txBox="1"/>
          <p:nvPr/>
        </p:nvSpPr>
        <p:spPr>
          <a:xfrm>
            <a:off x="4656210" y="7074430"/>
            <a:ext cx="3722594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Ordinary Waves</a:t>
            </a:r>
          </a:p>
        </p:txBody>
      </p:sp>
      <p:sp>
        <p:nvSpPr>
          <p:cNvPr id="150" name="Extraordinary waves"/>
          <p:cNvSpPr txBox="1"/>
          <p:nvPr/>
        </p:nvSpPr>
        <p:spPr>
          <a:xfrm>
            <a:off x="4656210" y="11233851"/>
            <a:ext cx="3722594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Extraordinary waves</a:t>
            </a:r>
          </a:p>
        </p:txBody>
      </p:sp>
      <p:sp>
        <p:nvSpPr>
          <p:cNvPr id="151" name="Equation"/>
          <p:cNvSpPr txBox="1"/>
          <p:nvPr/>
        </p:nvSpPr>
        <p:spPr>
          <a:xfrm>
            <a:off x="10725047" y="11040924"/>
            <a:ext cx="4599452" cy="94630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e>
                    <m:sub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</m:sub>
                  </m:sSub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sSup>
                        <m:e>
                          <m:r>
                            <a:rPr xmlns:a="http://schemas.openxmlformats.org/drawingml/2006/ma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a:rPr xmlns:a="http://schemas.openxmlformats.org/drawingml/2006/ma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ad>
                        <m:radPr>
                          <m:ctrlPr>
                            <a:rPr xmlns:a="http://schemas.openxmlformats.org/drawingml/2006/ma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degHide m:val="on"/>
                        </m:radPr>
                        <m:deg/>
                        <m:e>
                          <m:sSup>
                            <m:e>
                              <m:r>
                                <a:rPr xmlns:a="http://schemas.openxmlformats.org/drawingml/2006/main"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p>
                              <m:r>
                                <a:rPr xmlns:a="http://schemas.openxmlformats.org/drawingml/2006/main"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xmlns:a="http://schemas.openxmlformats.org/drawingml/2006/ma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r>
                            <a:rPr xmlns:a="http://schemas.openxmlformats.org/drawingml/2006/ma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e>
                              <m:r>
                                <a:rPr xmlns:a="http://schemas.openxmlformats.org/drawingml/2006/main"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p>
                              <m:r>
                                <a:rPr xmlns:a="http://schemas.openxmlformats.org/drawingml/2006/main"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xmlns:a="http://schemas.openxmlformats.org/drawingml/2006/ma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xmlns:a="http://schemas.openxmlformats.org/drawingml/2006/ma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rad>
                    </m:num>
                    <m:den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</m:oMath>
              </m:oMathPara>
            </a14:m>
            <a:endParaRPr sz="3000"/>
          </a:p>
        </p:txBody>
      </p:sp>
      <p:sp>
        <p:nvSpPr>
          <p:cNvPr id="152" name="Right Waves"/>
          <p:cNvSpPr txBox="1"/>
          <p:nvPr/>
        </p:nvSpPr>
        <p:spPr>
          <a:xfrm>
            <a:off x="4633185" y="8493058"/>
            <a:ext cx="3722594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Right Waves</a:t>
            </a:r>
          </a:p>
        </p:txBody>
      </p:sp>
      <p:sp>
        <p:nvSpPr>
          <p:cNvPr id="153" name="Left Waves"/>
          <p:cNvSpPr txBox="1"/>
          <p:nvPr/>
        </p:nvSpPr>
        <p:spPr>
          <a:xfrm>
            <a:off x="4656210" y="9801437"/>
            <a:ext cx="3722594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Left Waves</a:t>
            </a:r>
          </a:p>
        </p:txBody>
      </p:sp>
      <p:sp>
        <p:nvSpPr>
          <p:cNvPr id="154" name="Equation"/>
          <p:cNvSpPr txBox="1"/>
          <p:nvPr/>
        </p:nvSpPr>
        <p:spPr>
          <a:xfrm>
            <a:off x="11716905" y="9713044"/>
            <a:ext cx="2615736" cy="73723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p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p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e>
                    <m:sup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f>
                    <m:fPr>
                      <m:ctrlP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num>
                    <m:den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</m:oMath>
              </m:oMathPara>
            </a14:m>
            <a:endParaRPr sz="3000"/>
          </a:p>
        </p:txBody>
      </p:sp>
      <p:sp>
        <p:nvSpPr>
          <p:cNvPr id="155" name="Equation"/>
          <p:cNvSpPr txBox="1"/>
          <p:nvPr/>
        </p:nvSpPr>
        <p:spPr>
          <a:xfrm>
            <a:off x="11716905" y="8410379"/>
            <a:ext cx="2615736" cy="72580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p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p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e>
                    <m:sup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f>
                    <m:fPr>
                      <m:ctrlP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num>
                    <m:den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</m:oMath>
              </m:oMathPara>
            </a14:m>
            <a:endParaRPr sz="3000"/>
          </a:p>
        </p:txBody>
      </p:sp>
      <p:sp>
        <p:nvSpPr>
          <p:cNvPr id="156" name="Next I intend to analyse different waves in plasma with data created from ZPIC.…"/>
          <p:cNvSpPr txBox="1"/>
          <p:nvPr/>
        </p:nvSpPr>
        <p:spPr>
          <a:xfrm>
            <a:off x="511908" y="2210725"/>
            <a:ext cx="22121665" cy="1500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Next I intend to analyse different waves in plasma with data created from ZPIC.</a:t>
            </a:r>
          </a:p>
          <a:p>
            <a:pPr lvl="1" algn="l"/>
            <a:r>
              <a:t>This gives us a hierarchy of expressions to analyse with PySR and check PySR’s utility in analysing real data.</a:t>
            </a:r>
          </a:p>
          <a:p>
            <a:pPr lvl="1" algn="l"/>
            <a:r>
              <a:t>For this I intend to try to find the equations for 5 different seeds.</a:t>
            </a:r>
          </a:p>
        </p:txBody>
      </p:sp>
      <p:sp>
        <p:nvSpPr>
          <p:cNvPr id="157" name="n"/>
          <p:cNvSpPr txBox="1"/>
          <p:nvPr/>
        </p:nvSpPr>
        <p:spPr>
          <a:xfrm>
            <a:off x="16473279" y="5548597"/>
            <a:ext cx="332995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</a:t>
            </a:r>
          </a:p>
        </p:txBody>
      </p:sp>
      <p:sp>
        <p:nvSpPr>
          <p:cNvPr id="158" name="/"/>
          <p:cNvSpPr txBox="1"/>
          <p:nvPr/>
        </p:nvSpPr>
        <p:spPr>
          <a:xfrm>
            <a:off x="16498903" y="5586697"/>
            <a:ext cx="688146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200"/>
            </a:lvl1pPr>
          </a:lstStyle>
          <a:p>
            <a:pPr/>
            <a:r>
              <a:t>/</a:t>
            </a:r>
          </a:p>
        </p:txBody>
      </p:sp>
      <p:sp>
        <p:nvSpPr>
          <p:cNvPr id="159" name="5"/>
          <p:cNvSpPr txBox="1"/>
          <p:nvPr/>
        </p:nvSpPr>
        <p:spPr>
          <a:xfrm>
            <a:off x="16868142" y="5820154"/>
            <a:ext cx="326137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160" name="n"/>
          <p:cNvSpPr txBox="1"/>
          <p:nvPr/>
        </p:nvSpPr>
        <p:spPr>
          <a:xfrm>
            <a:off x="16482477" y="7006540"/>
            <a:ext cx="332995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</a:t>
            </a:r>
          </a:p>
        </p:txBody>
      </p:sp>
      <p:sp>
        <p:nvSpPr>
          <p:cNvPr id="161" name="/"/>
          <p:cNvSpPr txBox="1"/>
          <p:nvPr/>
        </p:nvSpPr>
        <p:spPr>
          <a:xfrm>
            <a:off x="16508100" y="7044640"/>
            <a:ext cx="688146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200"/>
            </a:lvl1pPr>
          </a:lstStyle>
          <a:p>
            <a:pPr/>
            <a:r>
              <a:t>/</a:t>
            </a:r>
          </a:p>
        </p:txBody>
      </p:sp>
      <p:sp>
        <p:nvSpPr>
          <p:cNvPr id="162" name="5"/>
          <p:cNvSpPr txBox="1"/>
          <p:nvPr/>
        </p:nvSpPr>
        <p:spPr>
          <a:xfrm>
            <a:off x="16877339" y="7278097"/>
            <a:ext cx="326137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163" name="n"/>
          <p:cNvSpPr txBox="1"/>
          <p:nvPr/>
        </p:nvSpPr>
        <p:spPr>
          <a:xfrm>
            <a:off x="16482477" y="8502583"/>
            <a:ext cx="332995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</a:t>
            </a:r>
          </a:p>
        </p:txBody>
      </p:sp>
      <p:sp>
        <p:nvSpPr>
          <p:cNvPr id="164" name="/"/>
          <p:cNvSpPr txBox="1"/>
          <p:nvPr/>
        </p:nvSpPr>
        <p:spPr>
          <a:xfrm>
            <a:off x="16508100" y="8540683"/>
            <a:ext cx="688146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200"/>
            </a:lvl1pPr>
          </a:lstStyle>
          <a:p>
            <a:pPr/>
            <a:r>
              <a:t>/</a:t>
            </a:r>
          </a:p>
        </p:txBody>
      </p:sp>
      <p:sp>
        <p:nvSpPr>
          <p:cNvPr id="165" name="5"/>
          <p:cNvSpPr txBox="1"/>
          <p:nvPr/>
        </p:nvSpPr>
        <p:spPr>
          <a:xfrm>
            <a:off x="16877339" y="8774140"/>
            <a:ext cx="326137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166" name="n"/>
          <p:cNvSpPr txBox="1"/>
          <p:nvPr/>
        </p:nvSpPr>
        <p:spPr>
          <a:xfrm>
            <a:off x="16491673" y="9846973"/>
            <a:ext cx="332995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</a:t>
            </a:r>
          </a:p>
        </p:txBody>
      </p:sp>
      <p:sp>
        <p:nvSpPr>
          <p:cNvPr id="167" name="/"/>
          <p:cNvSpPr txBox="1"/>
          <p:nvPr/>
        </p:nvSpPr>
        <p:spPr>
          <a:xfrm>
            <a:off x="16517297" y="9885072"/>
            <a:ext cx="688146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200"/>
            </a:lvl1pPr>
          </a:lstStyle>
          <a:p>
            <a:pPr/>
            <a:r>
              <a:t>/</a:t>
            </a:r>
          </a:p>
        </p:txBody>
      </p:sp>
      <p:sp>
        <p:nvSpPr>
          <p:cNvPr id="168" name="5"/>
          <p:cNvSpPr txBox="1"/>
          <p:nvPr/>
        </p:nvSpPr>
        <p:spPr>
          <a:xfrm>
            <a:off x="16886536" y="10118530"/>
            <a:ext cx="326137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169" name="n"/>
          <p:cNvSpPr txBox="1"/>
          <p:nvPr/>
        </p:nvSpPr>
        <p:spPr>
          <a:xfrm>
            <a:off x="16500870" y="11165961"/>
            <a:ext cx="332995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</a:t>
            </a:r>
          </a:p>
        </p:txBody>
      </p:sp>
      <p:sp>
        <p:nvSpPr>
          <p:cNvPr id="170" name="/"/>
          <p:cNvSpPr txBox="1"/>
          <p:nvPr/>
        </p:nvSpPr>
        <p:spPr>
          <a:xfrm>
            <a:off x="16526493" y="11204061"/>
            <a:ext cx="688146" cy="733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200"/>
            </a:lvl1pPr>
          </a:lstStyle>
          <a:p>
            <a:pPr/>
            <a:r>
              <a:t>/</a:t>
            </a:r>
          </a:p>
        </p:txBody>
      </p:sp>
      <p:sp>
        <p:nvSpPr>
          <p:cNvPr id="171" name="5"/>
          <p:cNvSpPr txBox="1"/>
          <p:nvPr/>
        </p:nvSpPr>
        <p:spPr>
          <a:xfrm>
            <a:off x="16895732" y="11437518"/>
            <a:ext cx="326137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172" name="Correct Solutions"/>
          <p:cNvSpPr txBox="1"/>
          <p:nvPr/>
        </p:nvSpPr>
        <p:spPr>
          <a:xfrm>
            <a:off x="15228836" y="4426686"/>
            <a:ext cx="3283459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Correct Solutions </a:t>
            </a:r>
          </a:p>
        </p:txBody>
      </p:sp>
      <p:sp>
        <p:nvSpPr>
          <p:cNvPr id="173" name="ZPIC equation"/>
          <p:cNvSpPr txBox="1"/>
          <p:nvPr/>
        </p:nvSpPr>
        <p:spPr>
          <a:xfrm>
            <a:off x="11730872" y="4426686"/>
            <a:ext cx="2633854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ZPIC equation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